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7"/>
  </p:notesMasterIdLst>
  <p:sldIdLst>
    <p:sldId id="301" r:id="rId2"/>
    <p:sldId id="304" r:id="rId3"/>
    <p:sldId id="323" r:id="rId4"/>
    <p:sldId id="305" r:id="rId5"/>
    <p:sldId id="306" r:id="rId6"/>
    <p:sldId id="492" r:id="rId7"/>
    <p:sldId id="307" r:id="rId8"/>
    <p:sldId id="474" r:id="rId9"/>
    <p:sldId id="308" r:id="rId10"/>
    <p:sldId id="459" r:id="rId11"/>
    <p:sldId id="491" r:id="rId12"/>
    <p:sldId id="461" r:id="rId13"/>
    <p:sldId id="462" r:id="rId14"/>
    <p:sldId id="463" r:id="rId15"/>
    <p:sldId id="464" r:id="rId16"/>
    <p:sldId id="494" r:id="rId17"/>
    <p:sldId id="465" r:id="rId18"/>
    <p:sldId id="466" r:id="rId19"/>
    <p:sldId id="496" r:id="rId20"/>
    <p:sldId id="469" r:id="rId21"/>
    <p:sldId id="470" r:id="rId22"/>
    <p:sldId id="467" r:id="rId23"/>
    <p:sldId id="442" r:id="rId24"/>
    <p:sldId id="443" r:id="rId25"/>
    <p:sldId id="444" r:id="rId26"/>
    <p:sldId id="454" r:id="rId27"/>
    <p:sldId id="422" r:id="rId28"/>
    <p:sldId id="423" r:id="rId29"/>
    <p:sldId id="424" r:id="rId30"/>
    <p:sldId id="478" r:id="rId31"/>
    <p:sldId id="483" r:id="rId32"/>
    <p:sldId id="367" r:id="rId33"/>
    <p:sldId id="495" r:id="rId34"/>
    <p:sldId id="371" r:id="rId35"/>
    <p:sldId id="497" r:id="rId36"/>
    <p:sldId id="311" r:id="rId37"/>
    <p:sldId id="418" r:id="rId38"/>
    <p:sldId id="378" r:id="rId39"/>
    <p:sldId id="379" r:id="rId40"/>
    <p:sldId id="380" r:id="rId41"/>
    <p:sldId id="381" r:id="rId42"/>
    <p:sldId id="382" r:id="rId43"/>
    <p:sldId id="383" r:id="rId44"/>
    <p:sldId id="384" r:id="rId45"/>
    <p:sldId id="385" r:id="rId46"/>
    <p:sldId id="386" r:id="rId47"/>
    <p:sldId id="387" r:id="rId48"/>
    <p:sldId id="388" r:id="rId49"/>
    <p:sldId id="455" r:id="rId50"/>
    <p:sldId id="419" r:id="rId51"/>
    <p:sldId id="420" r:id="rId52"/>
    <p:sldId id="421" r:id="rId53"/>
    <p:sldId id="476" r:id="rId54"/>
    <p:sldId id="456" r:id="rId55"/>
    <p:sldId id="479" r:id="rId56"/>
    <p:sldId id="481" r:id="rId57"/>
    <p:sldId id="480" r:id="rId58"/>
    <p:sldId id="482" r:id="rId59"/>
    <p:sldId id="372" r:id="rId60"/>
    <p:sldId id="373" r:id="rId61"/>
    <p:sldId id="375" r:id="rId62"/>
    <p:sldId id="376" r:id="rId63"/>
    <p:sldId id="377" r:id="rId64"/>
    <p:sldId id="498" r:id="rId65"/>
    <p:sldId id="431" r:id="rId66"/>
    <p:sldId id="432" r:id="rId67"/>
    <p:sldId id="433" r:id="rId68"/>
    <p:sldId id="434" r:id="rId69"/>
    <p:sldId id="435" r:id="rId70"/>
    <p:sldId id="436" r:id="rId71"/>
    <p:sldId id="437" r:id="rId72"/>
    <p:sldId id="438" r:id="rId73"/>
    <p:sldId id="439" r:id="rId74"/>
    <p:sldId id="440" r:id="rId75"/>
    <p:sldId id="441" r:id="rId76"/>
    <p:sldId id="457" r:id="rId77"/>
    <p:sldId id="445" r:id="rId78"/>
    <p:sldId id="446" r:id="rId79"/>
    <p:sldId id="309" r:id="rId80"/>
    <p:sldId id="447" r:id="rId81"/>
    <p:sldId id="477" r:id="rId82"/>
    <p:sldId id="448" r:id="rId83"/>
    <p:sldId id="449" r:id="rId84"/>
    <p:sldId id="450" r:id="rId85"/>
    <p:sldId id="451" r:id="rId86"/>
    <p:sldId id="452" r:id="rId87"/>
    <p:sldId id="453" r:id="rId88"/>
    <p:sldId id="417" r:id="rId89"/>
    <p:sldId id="493" r:id="rId90"/>
    <p:sldId id="310" r:id="rId91"/>
    <p:sldId id="399" r:id="rId92"/>
    <p:sldId id="458" r:id="rId93"/>
    <p:sldId id="400" r:id="rId94"/>
    <p:sldId id="401" r:id="rId95"/>
    <p:sldId id="486" r:id="rId96"/>
    <p:sldId id="487" r:id="rId97"/>
    <p:sldId id="488" r:id="rId98"/>
    <p:sldId id="489" r:id="rId99"/>
    <p:sldId id="490" r:id="rId100"/>
    <p:sldId id="485" r:id="rId101"/>
    <p:sldId id="402" r:id="rId102"/>
    <p:sldId id="403" r:id="rId103"/>
    <p:sldId id="404" r:id="rId104"/>
    <p:sldId id="405" r:id="rId105"/>
    <p:sldId id="406" r:id="rId106"/>
    <p:sldId id="407" r:id="rId107"/>
    <p:sldId id="408" r:id="rId108"/>
    <p:sldId id="409" r:id="rId109"/>
    <p:sldId id="410" r:id="rId110"/>
    <p:sldId id="411" r:id="rId111"/>
    <p:sldId id="484" r:id="rId112"/>
    <p:sldId id="460" r:id="rId113"/>
    <p:sldId id="471" r:id="rId114"/>
    <p:sldId id="473" r:id="rId115"/>
    <p:sldId id="472"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1" autoAdjust="0"/>
    <p:restoredTop sz="94291" autoAdjust="0"/>
  </p:normalViewPr>
  <p:slideViewPr>
    <p:cSldViewPr snapToGrid="0">
      <p:cViewPr varScale="1">
        <p:scale>
          <a:sx n="68" d="100"/>
          <a:sy n="68" d="100"/>
        </p:scale>
        <p:origin x="708" y="7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private </a:t>
            </a:r>
            <a:r>
              <a:rPr lang="en-US" dirty="0" err="1"/>
              <a:t>ip</a:t>
            </a:r>
            <a:r>
              <a:rPr lang="en-US" dirty="0"/>
              <a:t> address for AWS Glue to access S3 data without exposing to the public</a:t>
            </a:r>
          </a:p>
        </p:txBody>
      </p:sp>
      <p:sp>
        <p:nvSpPr>
          <p:cNvPr id="4" name="Slide Number Placeholder 3"/>
          <p:cNvSpPr>
            <a:spLocks noGrp="1"/>
          </p:cNvSpPr>
          <p:nvPr>
            <p:ph type="sldNum" sz="quarter" idx="10"/>
          </p:nvPr>
        </p:nvSpPr>
        <p:spPr/>
        <p:txBody>
          <a:bodyPr/>
          <a:lstStyle/>
          <a:p>
            <a:fld id="{DC1FB0F6-3E2E-43E7-86F7-EE928AF881A6}" type="slidenum">
              <a:rPr lang="en-US" smtClean="0"/>
              <a:t>55</a:t>
            </a:fld>
            <a:endParaRPr lang="en-US"/>
          </a:p>
        </p:txBody>
      </p:sp>
    </p:spTree>
    <p:extLst>
      <p:ext uri="{BB962C8B-B14F-4D97-AF65-F5344CB8AC3E}">
        <p14:creationId xmlns:p14="http://schemas.microsoft.com/office/powerpoint/2010/main" val="2180252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begin, we need to setup a connection to Redshift with Glue.</a:t>
            </a:r>
            <a:r>
              <a:rPr lang="en-US" dirty="0"/>
              <a:t> Reminder Redshift is a </a:t>
            </a:r>
            <a:r>
              <a:rPr lang="en-US" dirty="0" err="1"/>
              <a:t>datawarehouse</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59</a:t>
            </a:fld>
            <a:endParaRPr lang="en-US"/>
          </a:p>
        </p:txBody>
      </p:sp>
    </p:spTree>
    <p:extLst>
      <p:ext uri="{BB962C8B-B14F-4D97-AF65-F5344CB8AC3E}">
        <p14:creationId xmlns:p14="http://schemas.microsoft.com/office/powerpoint/2010/main" val="248075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67</a:t>
            </a:fld>
            <a:endParaRPr lang="en-US"/>
          </a:p>
        </p:txBody>
      </p:sp>
    </p:spTree>
    <p:extLst>
      <p:ext uri="{BB962C8B-B14F-4D97-AF65-F5344CB8AC3E}">
        <p14:creationId xmlns:p14="http://schemas.microsoft.com/office/powerpoint/2010/main" val="3300803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Redshift connection setup before</a:t>
            </a:r>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861378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code all comes pre-generated with the “empty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Glue uses </a:t>
            </a:r>
            <a:r>
              <a:rPr lang="en-US" dirty="0" err="1"/>
              <a:t>PySpark</a:t>
            </a:r>
            <a:r>
              <a:rPr lang="en-US" dirty="0"/>
              <a:t> which is python for Apache Spark. Spark is an analytics engine for large scale data processing.</a:t>
            </a:r>
          </a:p>
        </p:txBody>
      </p:sp>
      <p:sp>
        <p:nvSpPr>
          <p:cNvPr id="4" name="Slide Number Placeholder 3"/>
          <p:cNvSpPr>
            <a:spLocks noGrp="1"/>
          </p:cNvSpPr>
          <p:nvPr>
            <p:ph type="sldNum" sz="quarter" idx="10"/>
          </p:nvPr>
        </p:nvSpPr>
        <p:spPr/>
        <p:txBody>
          <a:bodyPr/>
          <a:lstStyle/>
          <a:p>
            <a:fld id="{DC1FB0F6-3E2E-43E7-86F7-EE928AF881A6}" type="slidenum">
              <a:rPr lang="en-US" smtClean="0"/>
              <a:t>70</a:t>
            </a:fld>
            <a:endParaRPr lang="en-US"/>
          </a:p>
        </p:txBody>
      </p:sp>
    </p:spTree>
    <p:extLst>
      <p:ext uri="{BB962C8B-B14F-4D97-AF65-F5344CB8AC3E}">
        <p14:creationId xmlns:p14="http://schemas.microsoft.com/office/powerpoint/2010/main" val="872364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71</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Frame is Glue’s version of a table. It is designed to work with Spark’s Data Frame, which is Spark’s version of a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Glue Dynamic Frame, </a:t>
            </a:r>
            <a:r>
              <a:rPr lang="en-US" dirty="0" err="1"/>
              <a:t>Pyspark</a:t>
            </a:r>
            <a:r>
              <a:rPr lang="en-US" dirty="0"/>
              <a:t> Data 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Dynamic Frame is Glue’s version of a table. It is designed to work with Spark’s Data Frame, which is Spark’s version of a table.</a:t>
            </a:r>
          </a:p>
          <a:p>
            <a:endParaRPr lang="en-US" dirty="0"/>
          </a:p>
          <a:p>
            <a:r>
              <a:rPr lang="en-US" dirty="0"/>
              <a:t>Transformations: </a:t>
            </a:r>
          </a:p>
          <a:p>
            <a:r>
              <a:rPr lang="en-US" dirty="0"/>
              <a:t>“quarter” column is using a split to remove the year from the quarter column which initially has “quarter year”</a:t>
            </a:r>
          </a:p>
          <a:p>
            <a:endParaRPr lang="en-US" dirty="0"/>
          </a:p>
          <a:p>
            <a:r>
              <a:rPr lang="en-US" dirty="0"/>
              <a:t>Creating “profit“ column with a calculation of “revenue” multiplied with “</a:t>
            </a:r>
            <a:r>
              <a:rPr lang="en-US" dirty="0" err="1"/>
              <a:t>gross_margin</a:t>
            </a:r>
            <a:r>
              <a:rPr lang="en-US" dirty="0"/>
              <a:t>”</a:t>
            </a:r>
          </a:p>
          <a:p>
            <a:r>
              <a:rPr lang="en-US" dirty="0"/>
              <a:t>Creating “timestamp” column with current date</a:t>
            </a:r>
          </a:p>
        </p:txBody>
      </p:sp>
      <p:sp>
        <p:nvSpPr>
          <p:cNvPr id="4" name="Slide Number Placeholder 3"/>
          <p:cNvSpPr>
            <a:spLocks noGrp="1"/>
          </p:cNvSpPr>
          <p:nvPr>
            <p:ph type="sldNum" sz="quarter" idx="10"/>
          </p:nvPr>
        </p:nvSpPr>
        <p:spPr/>
        <p:txBody>
          <a:bodyPr/>
          <a:lstStyle/>
          <a:p>
            <a:fld id="{DC1FB0F6-3E2E-43E7-86F7-EE928AF881A6}" type="slidenum">
              <a:rPr lang="en-US" smtClean="0"/>
              <a:t>73</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out AWS Glue Data in the Dynamic Frame to columns in Redshift</a:t>
            </a:r>
          </a:p>
          <a:p>
            <a:r>
              <a:rPr lang="en-US" dirty="0"/>
              <a:t>Column name and type in Glue maps out to what column name and type will be in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74</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datasink</a:t>
            </a:r>
            <a:r>
              <a:rPr lang="en-US" dirty="0"/>
              <a:t> to connect with Redshift and load the data</a:t>
            </a:r>
          </a:p>
          <a:p>
            <a:r>
              <a:rPr lang="en-US" dirty="0"/>
              <a:t>Using parameters set from before to connect to the correct Redshift database, schema and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75</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97</a:t>
            </a:fld>
            <a:endParaRPr lang="en-US"/>
          </a:p>
        </p:txBody>
      </p:sp>
    </p:spTree>
    <p:extLst>
      <p:ext uri="{BB962C8B-B14F-4D97-AF65-F5344CB8AC3E}">
        <p14:creationId xmlns:p14="http://schemas.microsoft.com/office/powerpoint/2010/main" val="1477054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355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32</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33</a:t>
            </a:fld>
            <a:endParaRPr lang="en-US"/>
          </a:p>
        </p:txBody>
      </p:sp>
    </p:spTree>
    <p:extLst>
      <p:ext uri="{BB962C8B-B14F-4D97-AF65-F5344CB8AC3E}">
        <p14:creationId xmlns:p14="http://schemas.microsoft.com/office/powerpoint/2010/main" val="2080944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8/20/2018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8/20/2018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8/20/2018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8/20/2018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ackdsilverman/aws-glue-tutorial.gi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aws.amazon.com/redshift/latest/mgmt/configure-jdbc-connection.html#download-jdbc-driver" TargetMode="External"/><Relationship Id="rId4" Type="http://schemas.openxmlformats.org/officeDocument/2006/relationships/hyperlink" Target="https://www.sql-workbench.eu/"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7.PNG"/><Relationship Id="rId4" Type="http://schemas.openxmlformats.org/officeDocument/2006/relationships/image" Target="../media/image86.PNG"/></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2"/>
          <a:stretch>
            <a:fillRect/>
          </a:stretch>
        </p:blipFill>
        <p:spPr>
          <a:xfrm>
            <a:off x="10363200" y="490118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a:t>
            </a:r>
          </a:p>
          <a:p>
            <a:pPr lvl="1"/>
            <a:r>
              <a:rPr lang="en-US" sz="2000" dirty="0"/>
              <a:t>Clone or save git repository </a:t>
            </a:r>
            <a:r>
              <a:rPr lang="en-US" sz="2000" dirty="0">
                <a:hlinkClick r:id="rId3"/>
              </a:rPr>
              <a:t>https://github.com/jackdsilverman/aws-glue-tutorial.git</a:t>
            </a:r>
            <a:endParaRPr lang="en-US" sz="2000" dirty="0"/>
          </a:p>
          <a:p>
            <a:pPr lvl="1"/>
            <a:r>
              <a:rPr lang="en-US" sz="2000" dirty="0"/>
              <a:t>download SQL Workbench/j </a:t>
            </a:r>
            <a:r>
              <a:rPr lang="en-US" sz="2000" dirty="0">
                <a:hlinkClick r:id="rId4"/>
              </a:rPr>
              <a:t>https://www.sql-workbench.eu/</a:t>
            </a:r>
            <a:endParaRPr lang="en-US" sz="2000" dirty="0"/>
          </a:p>
          <a:p>
            <a:pPr lvl="1"/>
            <a:r>
              <a:rPr lang="en-US" sz="2000" dirty="0"/>
              <a:t>download Redshift </a:t>
            </a:r>
            <a:r>
              <a:rPr lang="en-US" sz="2000" dirty="0" err="1"/>
              <a:t>jdbc</a:t>
            </a:r>
            <a:r>
              <a:rPr lang="en-US" sz="2000" dirty="0"/>
              <a:t> driver </a:t>
            </a:r>
            <a:r>
              <a:rPr lang="en-US" sz="2000" dirty="0">
                <a:hlinkClick r:id="rId5"/>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a:ln>
            <a:solidFill>
              <a:schemeClr val="tx1"/>
            </a:solidFill>
          </a:ln>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3350289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6800" y="2190564"/>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334582" y="1581307"/>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53211" y="2448018"/>
            <a:ext cx="1154096" cy="354423"/>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2089615" y="2149994"/>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1929583" y="1561022"/>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708146" y="4025491"/>
            <a:ext cx="1404767" cy="41990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26605899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750188" y="2258851"/>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272013" y="1615450"/>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8118259" y="4966153"/>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4483425"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4638170"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2" name="Rectangle 1">
            <a:extLst>
              <a:ext uri="{FF2B5EF4-FFF2-40B4-BE49-F238E27FC236}">
                <a16:creationId xmlns:a16="http://schemas.microsoft.com/office/drawing/2014/main" id="{92C9617F-E6C8-4783-8C1C-20712EE2BC8A}"/>
              </a:ext>
            </a:extLst>
          </p:cNvPr>
          <p:cNvSpPr/>
          <p:nvPr/>
        </p:nvSpPr>
        <p:spPr>
          <a:xfrm>
            <a:off x="4468384" y="3077121"/>
            <a:ext cx="4357082" cy="2391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587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6</a:t>
            </a:r>
          </a:p>
        </p:txBody>
      </p:sp>
    </p:spTree>
    <p:extLst>
      <p:ext uri="{BB962C8B-B14F-4D97-AF65-F5344CB8AC3E}">
        <p14:creationId xmlns:p14="http://schemas.microsoft.com/office/powerpoint/2010/main" val="5567783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pic>
        <p:nvPicPr>
          <p:cNvPr id="6" name="Picture 5">
            <a:extLst>
              <a:ext uri="{FF2B5EF4-FFF2-40B4-BE49-F238E27FC236}">
                <a16:creationId xmlns:a16="http://schemas.microsoft.com/office/drawing/2014/main" id="{F98C86F7-CF28-4B72-A69A-43EA65468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Tree>
    <p:extLst>
      <p:ext uri="{BB962C8B-B14F-4D97-AF65-F5344CB8AC3E}">
        <p14:creationId xmlns:p14="http://schemas.microsoft.com/office/powerpoint/2010/main" val="11243995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970318"/>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solidFill>
                  <a:srgbClr val="FF0000"/>
                </a:solidFill>
              </a:rPr>
              <a:t>	</a:t>
            </a:r>
            <a:r>
              <a:rPr lang="en-US" sz="2400" dirty="0" err="1">
                <a:solidFill>
                  <a:srgbClr val="FF0000"/>
                </a:solidFill>
              </a:rPr>
              <a:t>QuickSight</a:t>
            </a:r>
            <a:r>
              <a:rPr lang="en-US" sz="2400" dirty="0">
                <a:solidFill>
                  <a:srgbClr val="FF0000"/>
                </a:solidFill>
              </a:rPr>
              <a:t> Account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These services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9454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714920" y="5084840"/>
            <a:ext cx="4029946"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3129699" y="3206204"/>
            <a:ext cx="3558606" cy="753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513424" cy="830997"/>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098645"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71439" y="5372308"/>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CFBC2EE2-5CCF-42DF-9402-1AC2A3A7333D}"/>
              </a:ext>
            </a:extLst>
          </p:cNvPr>
          <p:cNvCxnSpPr>
            <a:cxnSpLocks/>
            <a:stCxn id="36" idx="3"/>
          </p:cNvCxnSpPr>
          <p:nvPr/>
        </p:nvCxnSpPr>
        <p:spPr>
          <a:xfrm flipV="1">
            <a:off x="2714920" y="4487160"/>
            <a:ext cx="3973385" cy="13324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1964192" y="1404858"/>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8931580" y="6116541"/>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2"/>
          <a:stretch>
            <a:fillRect/>
          </a:stretch>
        </p:blipFill>
        <p:spPr>
          <a:xfrm>
            <a:off x="1567039" y="2138765"/>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9024286" y="5139467"/>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682178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9864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1808968" y="1927670"/>
            <a:ext cx="8393441" cy="4600701"/>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6172781" cy="4050792"/>
          </a:xfrm>
        </p:spPr>
        <p:txBody>
          <a:bodyPr/>
          <a:lstStyle/>
          <a:p>
            <a:pPr lvl="1"/>
            <a:r>
              <a:rPr lang="en-US" sz="2600" dirty="0"/>
              <a:t>Launch Redshift cluster</a:t>
            </a:r>
          </a:p>
          <a:p>
            <a:pPr marL="274320" lvl="1" indent="0">
              <a:buNone/>
            </a:pPr>
            <a:endParaRPr lang="en-US" sz="2600" dirty="0"/>
          </a:p>
          <a:p>
            <a:pPr marL="274320" lvl="1" indent="0">
              <a:buNone/>
            </a:pPr>
            <a:r>
              <a:rPr lang="en-US" sz="2600" dirty="0"/>
              <a:t>(Use US-EAST-1/N. Virginia Region)</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1712447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67984" y="700912"/>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35124" y="4961628"/>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75251" y="1631416"/>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4217062" cy="830997"/>
          </a:xfrm>
          <a:prstGeom prst="rect">
            <a:avLst/>
          </a:prstGeom>
          <a:noFill/>
        </p:spPr>
        <p:txBody>
          <a:bodyPr wrap="square" rtlCol="0">
            <a:spAutoFit/>
          </a:bodyPr>
          <a:lstStyle/>
          <a:p>
            <a:r>
              <a:rPr lang="en-US" sz="2400" dirty="0">
                <a:solidFill>
                  <a:srgbClr val="FF0000"/>
                </a:solidFill>
              </a:rPr>
              <a:t>The username and password that was created</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2935911" y="5277088"/>
            <a:ext cx="6320180" cy="5765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256091" y="5046255"/>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1" y="5030146"/>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8" name="Picture 7">
            <a:extLst>
              <a:ext uri="{FF2B5EF4-FFF2-40B4-BE49-F238E27FC236}">
                <a16:creationId xmlns:a16="http://schemas.microsoft.com/office/drawing/2014/main" id="{9B62FC64-3082-4DF9-BFBD-8C0B11FF502B}"/>
              </a:ext>
            </a:extLst>
          </p:cNvPr>
          <p:cNvPicPr>
            <a:picLocks noChangeAspect="1"/>
          </p:cNvPicPr>
          <p:nvPr/>
        </p:nvPicPr>
        <p:blipFill>
          <a:blip r:embed="rId3"/>
          <a:stretch>
            <a:fillRect/>
          </a:stretch>
        </p:blipFill>
        <p:spPr>
          <a:xfrm>
            <a:off x="4503247" y="1808924"/>
            <a:ext cx="6800850" cy="412432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967089" y="2631149"/>
            <a:ext cx="1281919"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3180252"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products_XXX</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84466" y="5024176"/>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4C32-7C1A-4526-B92E-9ED27FFAE36D}"/>
              </a:ext>
            </a:extLst>
          </p:cNvPr>
          <p:cNvPicPr>
            <a:picLocks noChangeAspect="1"/>
          </p:cNvPicPr>
          <p:nvPr/>
        </p:nvPicPr>
        <p:blipFill>
          <a:blip r:embed="rId2"/>
          <a:stretch>
            <a:fillRect/>
          </a:stretch>
        </p:blipFill>
        <p:spPr>
          <a:xfrm>
            <a:off x="4503247" y="1819506"/>
            <a:ext cx="6980437" cy="4123944"/>
          </a:xfrm>
          <a:prstGeom prst="rect">
            <a:avLst/>
          </a:prstGeom>
          <a:ln>
            <a:solidFill>
              <a:schemeClr val="tx1"/>
            </a:solidFill>
          </a:ln>
        </p:spPr>
      </p:pic>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953021" y="2631149"/>
            <a:ext cx="1295987"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6" y="2215650"/>
            <a:ext cx="3166185" cy="830997"/>
          </a:xfrm>
          <a:prstGeom prst="rect">
            <a:avLst/>
          </a:prstGeom>
          <a:noFill/>
        </p:spPr>
        <p:txBody>
          <a:bodyPr wrap="square" rtlCol="0">
            <a:spAutoFit/>
          </a:bodyPr>
          <a:lstStyle/>
          <a:p>
            <a:r>
              <a:rPr lang="en-US" sz="2400" dirty="0">
                <a:solidFill>
                  <a:srgbClr val="FF0000"/>
                </a:solidFill>
              </a:rPr>
              <a:t>Create a folder called glue-scripts</a:t>
            </a:r>
          </a:p>
        </p:txBody>
      </p:sp>
      <p:sp>
        <p:nvSpPr>
          <p:cNvPr id="11" name="Oval 10">
            <a:extLst>
              <a:ext uri="{FF2B5EF4-FFF2-40B4-BE49-F238E27FC236}">
                <a16:creationId xmlns:a16="http://schemas.microsoft.com/office/drawing/2014/main" id="{1C9D5F08-5F53-47F6-935D-C8C3A13088F9}"/>
              </a:ext>
            </a:extLst>
          </p:cNvPr>
          <p:cNvSpPr/>
          <p:nvPr/>
        </p:nvSpPr>
        <p:spPr>
          <a:xfrm>
            <a:off x="5148514" y="5024176"/>
            <a:ext cx="659433"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50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955385"/>
            <a:ext cx="5791200" cy="5810095"/>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574458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D7010540-53AF-4E73-A3A4-5832B28C503A}"/>
              </a:ext>
            </a:extLst>
          </p:cNvPr>
          <p:cNvSpPr>
            <a:spLocks noGrp="1"/>
          </p:cNvSpPr>
          <p:nvPr>
            <p:ph idx="1"/>
          </p:nvPr>
        </p:nvSpPr>
        <p:spPr>
          <a:xfrm>
            <a:off x="1069848" y="2121408"/>
            <a:ext cx="6172781" cy="4050792"/>
          </a:xfrm>
        </p:spPr>
        <p:txBody>
          <a:bodyPr/>
          <a:lstStyle/>
          <a:p>
            <a:pPr lvl="1"/>
            <a:r>
              <a:rPr lang="en-US" sz="2600" dirty="0"/>
              <a:t>Test Redshift Connection</a:t>
            </a:r>
          </a:p>
          <a:p>
            <a:pPr lvl="1"/>
            <a:r>
              <a:rPr lang="en-US" sz="2600" dirty="0"/>
              <a:t>Create S3 bucket</a:t>
            </a:r>
          </a:p>
          <a:p>
            <a:pPr lvl="1"/>
            <a:r>
              <a:rPr lang="en-US" sz="2600" dirty="0"/>
              <a:t>Add file to S3 bucket</a:t>
            </a:r>
          </a:p>
          <a:p>
            <a:pPr marL="274320" lvl="1" indent="0">
              <a:buNone/>
            </a:pPr>
            <a:endParaRPr lang="en-US" sz="2600" dirty="0"/>
          </a:p>
          <a:p>
            <a:pPr marL="274320" lvl="1" indent="0">
              <a:buNone/>
            </a:pPr>
            <a:r>
              <a:rPr lang="en-US" sz="2600" dirty="0"/>
              <a:t>(Use US-EAST-1/N. Virginia Region)</a:t>
            </a:r>
          </a:p>
          <a:p>
            <a:pPr lvl="2"/>
            <a:endParaRPr lang="en-US" sz="2400" dirty="0"/>
          </a:p>
          <a:p>
            <a:pPr lvl="2"/>
            <a:endParaRPr lang="en-US" dirty="0"/>
          </a:p>
        </p:txBody>
      </p:sp>
      <p:sp>
        <p:nvSpPr>
          <p:cNvPr id="5" name="TextBox 4">
            <a:extLst>
              <a:ext uri="{FF2B5EF4-FFF2-40B4-BE49-F238E27FC236}">
                <a16:creationId xmlns:a16="http://schemas.microsoft.com/office/drawing/2014/main" id="{A1F280A1-96A1-49F2-B5AC-069E12A86D6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3639804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a:t>
            </a:r>
            <a:r>
              <a:rPr lang="en-US" sz="2400" dirty="0" err="1">
                <a:solidFill>
                  <a:srgbClr val="FF0000"/>
                </a:solidFill>
              </a:rPr>
              <a:t>sales_XXX</a:t>
            </a:r>
            <a:r>
              <a:rPr lang="en-US" sz="2400" dirty="0">
                <a:solidFill>
                  <a:srgbClr val="FF0000"/>
                </a:solidFill>
              </a:rPr>
              <a:t>”</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pic>
        <p:nvPicPr>
          <p:cNvPr id="19" name="Picture 18">
            <a:extLst>
              <a:ext uri="{FF2B5EF4-FFF2-40B4-BE49-F238E27FC236}">
                <a16:creationId xmlns:a16="http://schemas.microsoft.com/office/drawing/2014/main" id="{1A7C493B-DFB1-46A3-8867-7742282AFCE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3E5DB-653F-4EEC-B35C-35E6B263E722}"/>
              </a:ext>
            </a:extLst>
          </p:cNvPr>
          <p:cNvPicPr>
            <a:picLocks noChangeAspect="1"/>
          </p:cNvPicPr>
          <p:nvPr/>
        </p:nvPicPr>
        <p:blipFill>
          <a:blip r:embed="rId2"/>
          <a:stretch>
            <a:fillRect/>
          </a:stretch>
        </p:blipFill>
        <p:spPr>
          <a:xfrm>
            <a:off x="5300981" y="2041384"/>
            <a:ext cx="6343650" cy="353377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3"/>
          </p:cNvCxnSpPr>
          <p:nvPr/>
        </p:nvCxnSpPr>
        <p:spPr>
          <a:xfrm>
            <a:off x="3740856" y="2765359"/>
            <a:ext cx="1692790" cy="224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3"/>
          </p:cNvCxnSpPr>
          <p:nvPr/>
        </p:nvCxnSpPr>
        <p:spPr>
          <a:xfrm flipV="1">
            <a:off x="3059723" y="3560887"/>
            <a:ext cx="2373923" cy="4255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620238" y="2349860"/>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9017139" y="5107972"/>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
        <p:nvSpPr>
          <p:cNvPr id="20" name="TextBox 19">
            <a:extLst>
              <a:ext uri="{FF2B5EF4-FFF2-40B4-BE49-F238E27FC236}">
                <a16:creationId xmlns:a16="http://schemas.microsoft.com/office/drawing/2014/main" id="{71D14499-C3E3-48A6-8904-FA11237AE2FE}"/>
              </a:ext>
            </a:extLst>
          </p:cNvPr>
          <p:cNvSpPr txBox="1"/>
          <p:nvPr/>
        </p:nvSpPr>
        <p:spPr>
          <a:xfrm>
            <a:off x="440267" y="3570916"/>
            <a:ext cx="2619456" cy="830997"/>
          </a:xfrm>
          <a:prstGeom prst="rect">
            <a:avLst/>
          </a:prstGeom>
          <a:noFill/>
        </p:spPr>
        <p:txBody>
          <a:bodyPr wrap="square" rtlCol="0">
            <a:spAutoFit/>
          </a:bodyPr>
          <a:lstStyle/>
          <a:p>
            <a:r>
              <a:rPr lang="en-US" sz="2400" dirty="0">
                <a:solidFill>
                  <a:srgbClr val="FF0000"/>
                </a:solidFill>
              </a:rPr>
              <a:t>Give your role a name</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8378952" cy="4050792"/>
          </a:xfrm>
        </p:spPr>
        <p:txBody>
          <a:bodyPr/>
          <a:lstStyle/>
          <a:p>
            <a:pPr lvl="1"/>
            <a:r>
              <a:rPr lang="en-US" sz="2600" dirty="0"/>
              <a:t>Create/Run Glue Crawler</a:t>
            </a:r>
          </a:p>
          <a:p>
            <a:pPr lvl="1"/>
            <a:r>
              <a:rPr lang="en-US" sz="2600" dirty="0"/>
              <a:t>Query Athena </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1993097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3"/>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4" name="Picture 3">
            <a:extLst>
              <a:ext uri="{FF2B5EF4-FFF2-40B4-BE49-F238E27FC236}">
                <a16:creationId xmlns:a16="http://schemas.microsoft.com/office/drawing/2014/main" id="{530BC1AD-BB0A-4B50-A5E7-1509FADC4FF3}"/>
              </a:ext>
            </a:extLst>
          </p:cNvPr>
          <p:cNvPicPr>
            <a:picLocks noChangeAspect="1"/>
          </p:cNvPicPr>
          <p:nvPr/>
        </p:nvPicPr>
        <p:blipFill>
          <a:blip r:embed="rId2"/>
          <a:stretch>
            <a:fillRect/>
          </a:stretch>
        </p:blipFill>
        <p:spPr>
          <a:xfrm>
            <a:off x="4056123" y="1557496"/>
            <a:ext cx="7960362" cy="4501722"/>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3145026" y="2636987"/>
            <a:ext cx="2001405" cy="23914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440267" y="2036822"/>
            <a:ext cx="2704759"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5546F-12AD-4D1F-812E-0E404B0DB895}"/>
              </a:ext>
            </a:extLst>
          </p:cNvPr>
          <p:cNvPicPr>
            <a:picLocks noChangeAspect="1"/>
          </p:cNvPicPr>
          <p:nvPr/>
        </p:nvPicPr>
        <p:blipFill>
          <a:blip r:embed="rId2"/>
          <a:stretch>
            <a:fillRect/>
          </a:stretch>
        </p:blipFill>
        <p:spPr>
          <a:xfrm>
            <a:off x="3226665" y="1373672"/>
            <a:ext cx="7904374" cy="5314457"/>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602524" y="1477045"/>
            <a:ext cx="1507252" cy="3385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369930" y="1584767"/>
            <a:ext cx="2232594"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747552" y="3084489"/>
            <a:ext cx="1795978" cy="7078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369930" y="3192209"/>
            <a:ext cx="2377622"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sp>
        <p:nvSpPr>
          <p:cNvPr id="9" name="Oval 8">
            <a:extLst>
              <a:ext uri="{FF2B5EF4-FFF2-40B4-BE49-F238E27FC236}">
                <a16:creationId xmlns:a16="http://schemas.microsoft.com/office/drawing/2014/main" id="{2E391894-19FF-4EE6-80E4-5E6973F27B26}"/>
              </a:ext>
            </a:extLst>
          </p:cNvPr>
          <p:cNvSpPr/>
          <p:nvPr/>
        </p:nvSpPr>
        <p:spPr>
          <a:xfrm>
            <a:off x="9725009" y="5797899"/>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183591" y="852626"/>
            <a:ext cx="4461832" cy="830997"/>
          </a:xfrm>
          <a:prstGeom prst="rect">
            <a:avLst/>
          </a:prstGeom>
          <a:noFill/>
        </p:spPr>
        <p:txBody>
          <a:bodyPr wrap="square" rtlCol="0">
            <a:spAutoFit/>
          </a:bodyPr>
          <a:lstStyle/>
          <a:p>
            <a:r>
              <a:rPr lang="en-US" sz="2400" dirty="0">
                <a:solidFill>
                  <a:srgbClr val="FF0000"/>
                </a:solidFill>
              </a:rPr>
              <a:t>Go to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a:normAutofit fontScale="92500" lnSpcReduction="20000"/>
          </a:bodyPr>
          <a:lstStyle/>
          <a:p>
            <a:pPr marL="0" indent="0">
              <a:buNone/>
            </a:pPr>
            <a:r>
              <a:rPr lang="en-US" sz="2400" dirty="0"/>
              <a:t>Original Data File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Example Business Requirements: </a:t>
            </a:r>
          </a:p>
          <a:p>
            <a:r>
              <a:rPr lang="en-US" sz="2400" dirty="0"/>
              <a:t>Remove the Year from Quarter</a:t>
            </a:r>
          </a:p>
          <a:p>
            <a:r>
              <a:rPr lang="en-US" sz="2400" dirty="0"/>
              <a:t>Add a profit column from revenue * gross margin columns</a:t>
            </a:r>
          </a:p>
          <a:p>
            <a:r>
              <a:rPr lang="en-US" sz="2400" dirty="0"/>
              <a:t>Add a timestamp column</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25753" y="1740583"/>
            <a:ext cx="11287125" cy="3057525"/>
          </a:xfrm>
          <a:prstGeom prst="rect">
            <a:avLst/>
          </a:prstGeom>
        </p:spPr>
      </p:pic>
      <p:sp>
        <p:nvSpPr>
          <p:cNvPr id="9" name="Rectangle 8">
            <a:extLst>
              <a:ext uri="{FF2B5EF4-FFF2-40B4-BE49-F238E27FC236}">
                <a16:creationId xmlns:a16="http://schemas.microsoft.com/office/drawing/2014/main" id="{2387E48B-20DC-420C-B09B-4DE0EDC24971}"/>
              </a:ext>
            </a:extLst>
          </p:cNvPr>
          <p:cNvSpPr/>
          <p:nvPr/>
        </p:nvSpPr>
        <p:spPr>
          <a:xfrm>
            <a:off x="8485632" y="1740583"/>
            <a:ext cx="1077507" cy="30575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08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362122" y="1262260"/>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362123" y="3016585"/>
            <a:ext cx="3708418" cy="830997"/>
          </a:xfrm>
          <a:prstGeom prst="rect">
            <a:avLst/>
          </a:prstGeom>
          <a:noFill/>
        </p:spPr>
        <p:txBody>
          <a:bodyPr wrap="square" rtlCol="0">
            <a:spAutoFit/>
          </a:bodyPr>
          <a:lstStyle/>
          <a:p>
            <a:r>
              <a:rPr lang="en-US" sz="2400" dirty="0">
                <a:solidFill>
                  <a:srgbClr val="FF0000"/>
                </a:solidFill>
              </a:rPr>
              <a:t>The connection type should be Redshift</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2" y="1677759"/>
            <a:ext cx="5255090" cy="8239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9" y="3189514"/>
            <a:ext cx="490046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46224"/>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3207522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110233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6788367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15990A8D-D81F-4856-8950-A92AAC59CE51}"/>
              </a:ext>
            </a:extLst>
          </p:cNvPr>
          <p:cNvSpPr>
            <a:spLocks noGrp="1"/>
          </p:cNvSpPr>
          <p:nvPr>
            <p:ph idx="1"/>
          </p:nvPr>
        </p:nvSpPr>
        <p:spPr>
          <a:xfrm>
            <a:off x="1069848" y="2121408"/>
            <a:ext cx="8378952" cy="4050792"/>
          </a:xfrm>
        </p:spPr>
        <p:txBody>
          <a:bodyPr/>
          <a:lstStyle/>
          <a:p>
            <a:pPr lvl="1"/>
            <a:r>
              <a:rPr lang="en-US" sz="2600" dirty="0"/>
              <a:t>Create S3 Endpoint</a:t>
            </a:r>
          </a:p>
          <a:p>
            <a:pPr lvl="1"/>
            <a:r>
              <a:rPr lang="en-US" sz="2600" dirty="0"/>
              <a:t>Add Redshift Connection</a:t>
            </a:r>
          </a:p>
          <a:p>
            <a:pPr lvl="1"/>
            <a:r>
              <a:rPr lang="en-US" sz="2600" dirty="0"/>
              <a:t>Test Redshift Connection</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5" name="TextBox 4">
            <a:extLst>
              <a:ext uri="{FF2B5EF4-FFF2-40B4-BE49-F238E27FC236}">
                <a16:creationId xmlns:a16="http://schemas.microsoft.com/office/drawing/2014/main" id="{C98EC918-0CDC-4097-B6F1-BF58252EEC8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31199541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22697" cy="15533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6875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glue-tutorial-XXX.py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7683" y="1295852"/>
            <a:ext cx="5565422" cy="5436625"/>
          </a:xfrm>
          <a:prstGeom prst="rect">
            <a:avLst/>
          </a:prstGeom>
          <a:ln>
            <a:solidFill>
              <a:schemeClr val="tx1"/>
            </a:solidFill>
          </a:ln>
        </p:spPr>
      </p:pic>
      <p:grpSp>
        <p:nvGrpSpPr>
          <p:cNvPr id="8" name="Group 7">
            <a:extLst>
              <a:ext uri="{FF2B5EF4-FFF2-40B4-BE49-F238E27FC236}">
                <a16:creationId xmlns:a16="http://schemas.microsoft.com/office/drawing/2014/main" id="{41C46B05-E05A-4667-9664-D96477DA558B}"/>
              </a:ext>
            </a:extLst>
          </p:cNvPr>
          <p:cNvGrpSpPr/>
          <p:nvPr/>
        </p:nvGrpSpPr>
        <p:grpSpPr>
          <a:xfrm>
            <a:off x="238632" y="1347376"/>
            <a:ext cx="3904390" cy="2308324"/>
            <a:chOff x="238632" y="1347376"/>
            <a:chExt cx="3904390" cy="2308324"/>
          </a:xfrm>
        </p:grpSpPr>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491262" y="2501538"/>
              <a:ext cx="1651760" cy="5125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2" y="1347376"/>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grpSp>
      <p:grpSp>
        <p:nvGrpSpPr>
          <p:cNvPr id="3" name="Group 2">
            <a:extLst>
              <a:ext uri="{FF2B5EF4-FFF2-40B4-BE49-F238E27FC236}">
                <a16:creationId xmlns:a16="http://schemas.microsoft.com/office/drawing/2014/main" id="{7BE5466E-2EBB-45B6-9A96-441B27ED9F6C}"/>
              </a:ext>
            </a:extLst>
          </p:cNvPr>
          <p:cNvGrpSpPr/>
          <p:nvPr/>
        </p:nvGrpSpPr>
        <p:grpSpPr>
          <a:xfrm>
            <a:off x="134768" y="4912869"/>
            <a:ext cx="3917943" cy="1200329"/>
            <a:chOff x="134768" y="4912869"/>
            <a:chExt cx="3917943" cy="1200329"/>
          </a:xfrm>
        </p:grpSpPr>
        <p:cxnSp>
          <p:nvCxnSpPr>
            <p:cNvPr id="76" name="Straight Arrow Connector 75">
              <a:extLst>
                <a:ext uri="{FF2B5EF4-FFF2-40B4-BE49-F238E27FC236}">
                  <a16:creationId xmlns:a16="http://schemas.microsoft.com/office/drawing/2014/main" id="{EF82AA75-1D50-4E23-8952-2B3EA49872C6}"/>
                </a:ext>
              </a:extLst>
            </p:cNvPr>
            <p:cNvCxnSpPr>
              <a:cxnSpLocks/>
              <a:stCxn id="103" idx="3"/>
            </p:cNvCxnSpPr>
            <p:nvPr/>
          </p:nvCxnSpPr>
          <p:spPr>
            <a:xfrm flipV="1">
              <a:off x="2941983" y="5092788"/>
              <a:ext cx="1110728" cy="4202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25D675A-6676-4430-A1F3-46D3A79A6249}"/>
                </a:ext>
              </a:extLst>
            </p:cNvPr>
            <p:cNvSpPr txBox="1"/>
            <p:nvPr/>
          </p:nvSpPr>
          <p:spPr>
            <a:xfrm>
              <a:off x="134768" y="4912869"/>
              <a:ext cx="2807215" cy="1200329"/>
            </a:xfrm>
            <a:prstGeom prst="rect">
              <a:avLst/>
            </a:prstGeom>
            <a:noFill/>
          </p:spPr>
          <p:txBody>
            <a:bodyPr wrap="square" rtlCol="0">
              <a:spAutoFit/>
            </a:bodyPr>
            <a:lstStyle/>
            <a:p>
              <a:r>
                <a:rPr lang="en-US" sz="2400" dirty="0">
                  <a:solidFill>
                    <a:srgbClr val="FF0000"/>
                  </a:solidFill>
                </a:rPr>
                <a:t>Parameterize values to be used in the script</a:t>
              </a:r>
            </a:p>
          </p:txBody>
        </p:sp>
      </p:grpSp>
      <p:sp>
        <p:nvSpPr>
          <p:cNvPr id="24" name="Oval 23">
            <a:extLst>
              <a:ext uri="{FF2B5EF4-FFF2-40B4-BE49-F238E27FC236}">
                <a16:creationId xmlns:a16="http://schemas.microsoft.com/office/drawing/2014/main" id="{97551916-10A1-47B5-97F9-CDEFDC8BFB4E}"/>
              </a:ext>
            </a:extLst>
          </p:cNvPr>
          <p:cNvSpPr/>
          <p:nvPr/>
        </p:nvSpPr>
        <p:spPr>
          <a:xfrm>
            <a:off x="6461727" y="64463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533105" y="334772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glue_tutorial_XXX</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--CONNECTION_NAME</a:t>
            </a:r>
          </a:p>
          <a:p>
            <a:r>
              <a:rPr lang="en-US" sz="1600" dirty="0">
                <a:latin typeface="Abadi" panose="020B0604020202020204" pitchFamily="34" charset="0"/>
              </a:rPr>
              <a:t>		glue-tutorial-XXX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grpSp>
        <p:nvGrpSpPr>
          <p:cNvPr id="16" name="Group 15">
            <a:extLst>
              <a:ext uri="{FF2B5EF4-FFF2-40B4-BE49-F238E27FC236}">
                <a16:creationId xmlns:a16="http://schemas.microsoft.com/office/drawing/2014/main" id="{743F1BB7-D1FF-4570-B1FA-8B9F1079B51C}"/>
              </a:ext>
            </a:extLst>
          </p:cNvPr>
          <p:cNvGrpSpPr/>
          <p:nvPr/>
        </p:nvGrpSpPr>
        <p:grpSpPr>
          <a:xfrm>
            <a:off x="134768" y="3673199"/>
            <a:ext cx="3917943" cy="1200329"/>
            <a:chOff x="134768" y="4798427"/>
            <a:chExt cx="3917943" cy="1200329"/>
          </a:xfrm>
        </p:grpSpPr>
        <p:cxnSp>
          <p:nvCxnSpPr>
            <p:cNvPr id="17" name="Straight Arrow Connector 16">
              <a:extLst>
                <a:ext uri="{FF2B5EF4-FFF2-40B4-BE49-F238E27FC236}">
                  <a16:creationId xmlns:a16="http://schemas.microsoft.com/office/drawing/2014/main" id="{2054833E-7B1B-45D4-A305-9D80BF3A9CF1}"/>
                </a:ext>
              </a:extLst>
            </p:cNvPr>
            <p:cNvCxnSpPr>
              <a:cxnSpLocks/>
              <a:stCxn id="18" idx="3"/>
            </p:cNvCxnSpPr>
            <p:nvPr/>
          </p:nvCxnSpPr>
          <p:spPr>
            <a:xfrm flipV="1">
              <a:off x="2941983" y="4878220"/>
              <a:ext cx="1110728" cy="5203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9A779A-5ED5-4A6C-8618-655CF2B3E142}"/>
                </a:ext>
              </a:extLst>
            </p:cNvPr>
            <p:cNvSpPr txBox="1"/>
            <p:nvPr/>
          </p:nvSpPr>
          <p:spPr>
            <a:xfrm>
              <a:off x="134768" y="4798427"/>
              <a:ext cx="2807215" cy="1200329"/>
            </a:xfrm>
            <a:prstGeom prst="rect">
              <a:avLst/>
            </a:prstGeom>
            <a:noFill/>
          </p:spPr>
          <p:txBody>
            <a:bodyPr wrap="square" rtlCol="0">
              <a:spAutoFit/>
            </a:bodyPr>
            <a:lstStyle/>
            <a:p>
              <a:r>
                <a:rPr lang="en-US" sz="2400" dirty="0">
                  <a:solidFill>
                    <a:srgbClr val="FF0000"/>
                  </a:solidFill>
                </a:rPr>
                <a:t>Job automatically stops after set time</a:t>
              </a:r>
            </a:p>
          </p:txBody>
        </p:sp>
      </p:gr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p:bldP spid="29"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p:cNvCxnSpPr>
          <p:nvPr/>
        </p:nvCxnSpPr>
        <p:spPr>
          <a:xfrm flipH="1" flipV="1">
            <a:off x="3856383" y="4574666"/>
            <a:ext cx="1745170" cy="12172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5638799" y="4847560"/>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45290" y="4566052"/>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89068" y="5218950"/>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a:stCxn id="11" idx="1"/>
          </p:cNvCxnSpPr>
          <p:nvPr/>
        </p:nvCxnSpPr>
        <p:spPr>
          <a:xfrm flipH="1">
            <a:off x="2475914" y="2263119"/>
            <a:ext cx="6047161" cy="1424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1478289"/>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172555"/>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172555"/>
            <a:ext cx="3819525" cy="830997"/>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set to a Data Frame</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631102"/>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a:stCxn id="13" idx="1"/>
          </p:cNvCxnSpPr>
          <p:nvPr/>
        </p:nvCxnSpPr>
        <p:spPr>
          <a:xfrm flipH="1">
            <a:off x="4575313" y="1588054"/>
            <a:ext cx="2982352" cy="2805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262489"/>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166306"/>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47421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373672"/>
            <a:ext cx="10048460" cy="5399352"/>
          </a:xfrm>
        </p:spPr>
        <p:txBody>
          <a:bodyPr>
            <a:noAutofit/>
          </a:bodyPr>
          <a:lstStyle/>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2986402"/>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611085"/>
            <a:ext cx="10058400" cy="5246915"/>
          </a:xfrm>
        </p:spPr>
        <p:txBody>
          <a:bodyPr>
            <a:normAutofit fontScale="85000" lnSpcReduction="20000"/>
          </a:bodyPr>
          <a:lstStyle/>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400" dirty="0"/>
              <a:t>Start up cost</a:t>
            </a:r>
          </a:p>
          <a:p>
            <a:pPr lvl="1"/>
            <a:r>
              <a:rPr lang="en-US" sz="2400" dirty="0"/>
              <a:t>Maintenance cost</a:t>
            </a:r>
          </a:p>
          <a:p>
            <a:pPr lvl="1"/>
            <a:r>
              <a:rPr lang="en-US" sz="2400" dirty="0"/>
              <a:t>Pay as you go</a:t>
            </a:r>
          </a:p>
          <a:p>
            <a:r>
              <a:rPr lang="en-US" sz="2400" dirty="0"/>
              <a:t>Hadoop has challenges handling a lot of small files</a:t>
            </a:r>
          </a:p>
          <a:p>
            <a:r>
              <a:rPr lang="en-US" sz="2400" dirty="0"/>
              <a:t>AWS – End to End solution for data needs</a:t>
            </a:r>
          </a:p>
          <a:p>
            <a:pPr lvl="1"/>
            <a:r>
              <a:rPr lang="en-US" sz="2400" dirty="0"/>
              <a:t>Storage</a:t>
            </a:r>
          </a:p>
          <a:p>
            <a:pPr lvl="1"/>
            <a:r>
              <a:rPr lang="en-US" sz="2400" dirty="0"/>
              <a:t>Transform</a:t>
            </a:r>
          </a:p>
          <a:p>
            <a:pPr lvl="1"/>
            <a:r>
              <a:rPr lang="en-US" sz="2400" dirty="0"/>
              <a:t>Business Intelligence</a:t>
            </a:r>
          </a:p>
          <a:p>
            <a:r>
              <a:rPr lang="en-US" sz="2400" dirty="0"/>
              <a:t>ETL &amp; ELT(AWS) vs. ELT(Hadoop)</a:t>
            </a:r>
          </a:p>
          <a:p>
            <a:r>
              <a:rPr lang="en-US" sz="2400" dirty="0"/>
              <a:t>Durability</a:t>
            </a:r>
          </a:p>
          <a:p>
            <a:pPr lvl="1"/>
            <a:r>
              <a:rPr lang="en-US" sz="2400" dirty="0"/>
              <a:t>Data stored in multiple locations within region</a:t>
            </a:r>
          </a:p>
          <a:p>
            <a:pPr lvl="1"/>
            <a:r>
              <a:rPr lang="en-US" sz="24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1169551"/>
          </a:xfrm>
          <a:prstGeom prst="rect">
            <a:avLst/>
          </a:prstGeom>
          <a:noFill/>
        </p:spPr>
        <p:txBody>
          <a:bodyPr wrap="square" rtlCol="0">
            <a:spAutoFit/>
          </a:bodyPr>
          <a:lstStyle/>
          <a:p>
            <a:r>
              <a:rPr lang="en-US" sz="5400" dirty="0">
                <a:latin typeface="+mj-lt"/>
              </a:rPr>
              <a:t>AWS vs. Hadoop </a:t>
            </a:r>
          </a:p>
          <a:p>
            <a:r>
              <a:rPr lang="en-US" sz="1600" dirty="0"/>
              <a:t>Hadoop – A popular platform used to store and transform big data</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029123" cy="4050792"/>
          </a:xfrm>
        </p:spPr>
        <p:txBody>
          <a:bodyPr/>
          <a:lstStyle/>
          <a:p>
            <a:pPr lvl="1"/>
            <a:r>
              <a:rPr lang="en-US" sz="2600" dirty="0"/>
              <a:t>Create 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5</a:t>
            </a:r>
          </a:p>
        </p:txBody>
      </p:sp>
    </p:spTree>
    <p:extLst>
      <p:ext uri="{BB962C8B-B14F-4D97-AF65-F5344CB8AC3E}">
        <p14:creationId xmlns:p14="http://schemas.microsoft.com/office/powerpoint/2010/main" val="31985824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a:stCxn id="3" idx="3"/>
          </p:cNvCxnSpPr>
          <p:nvPr/>
        </p:nvCxnSpPr>
        <p:spPr>
          <a:xfrm flipV="1">
            <a:off x="4357409" y="3024554"/>
            <a:ext cx="552216" cy="11553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4066903" y="5294811"/>
            <a:ext cx="1538767" cy="1774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254" cy="7030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440267" y="3999910"/>
            <a:ext cx="880788" cy="12900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619488" y="1381755"/>
            <a:ext cx="1339467" cy="8310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851694" y="4656414"/>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
        <p:nvSpPr>
          <p:cNvPr id="2" name="Rectangle 1">
            <a:extLst>
              <a:ext uri="{FF2B5EF4-FFF2-40B4-BE49-F238E27FC236}">
                <a16:creationId xmlns:a16="http://schemas.microsoft.com/office/drawing/2014/main" id="{1C735D12-8766-432E-9E3C-409E30E464C9}"/>
              </a:ext>
            </a:extLst>
          </p:cNvPr>
          <p:cNvSpPr/>
          <p:nvPr/>
        </p:nvSpPr>
        <p:spPr>
          <a:xfrm>
            <a:off x="5324017" y="1064562"/>
            <a:ext cx="6096000" cy="11449288"/>
          </a:xfrm>
          <a:prstGeom prst="rect">
            <a:avLst/>
          </a:prstGeom>
        </p:spPr>
        <p:txBody>
          <a:bodyPr>
            <a:spAutoFit/>
          </a:bodyPr>
          <a:lstStyle/>
          <a:p>
            <a:r>
              <a:rPr lang="en-US" dirty="0"/>
              <a:t>---</a:t>
            </a:r>
          </a:p>
          <a:p>
            <a:r>
              <a:rPr lang="en-US" dirty="0"/>
              <a:t>Description: "AWS Glue Job Test"</a:t>
            </a:r>
          </a:p>
          <a:p>
            <a:r>
              <a:rPr lang="en-US" dirty="0"/>
              <a:t>Resources:</a:t>
            </a:r>
          </a:p>
          <a:p>
            <a:r>
              <a:rPr lang="en-US" dirty="0"/>
              <a:t>  </a:t>
            </a:r>
            <a:r>
              <a:rPr lang="en-US" dirty="0" err="1"/>
              <a:t>MyJobRole</a:t>
            </a:r>
            <a:r>
              <a:rPr lang="en-US" dirty="0"/>
              <a:t>:</a:t>
            </a:r>
          </a:p>
          <a:p>
            <a:r>
              <a:rPr lang="en-US" dirty="0"/>
              <a:t>    Type: AWS::IAM::Role</a:t>
            </a:r>
          </a:p>
          <a:p>
            <a:r>
              <a:rPr lang="en-US" dirty="0"/>
              <a:t>    Properties:</a:t>
            </a:r>
          </a:p>
          <a:p>
            <a:r>
              <a:rPr lang="en-US" dirty="0"/>
              <a:t>      </a:t>
            </a:r>
            <a:r>
              <a:rPr lang="en-US" dirty="0" err="1"/>
              <a:t>AssumeRolePolicyDocument</a:t>
            </a:r>
            <a:r>
              <a:rPr lang="en-US" dirty="0"/>
              <a:t>:</a:t>
            </a:r>
          </a:p>
          <a:p>
            <a:r>
              <a:rPr lang="en-US" dirty="0"/>
              <a:t>        Version: "2012-10-17"</a:t>
            </a:r>
          </a:p>
          <a:p>
            <a:r>
              <a:rPr lang="en-US" dirty="0"/>
              <a:t>        Statement:</a:t>
            </a:r>
          </a:p>
          <a:p>
            <a:r>
              <a:rPr lang="en-US" dirty="0"/>
              <a:t>          -</a:t>
            </a:r>
          </a:p>
          <a:p>
            <a:r>
              <a:rPr lang="en-US" dirty="0"/>
              <a:t>            Effect: "Allow"</a:t>
            </a:r>
          </a:p>
          <a:p>
            <a:r>
              <a:rPr lang="en-US" dirty="0"/>
              <a:t>            Principal:</a:t>
            </a:r>
          </a:p>
          <a:p>
            <a:r>
              <a:rPr lang="en-US" dirty="0"/>
              <a:t>              Service:</a:t>
            </a:r>
          </a:p>
          <a:p>
            <a:r>
              <a:rPr lang="en-US" dirty="0"/>
              <a:t>                - "glue.amazonaws.com"</a:t>
            </a:r>
          </a:p>
          <a:p>
            <a:r>
              <a:rPr lang="en-US" dirty="0"/>
              <a:t>            Action:</a:t>
            </a:r>
          </a:p>
          <a:p>
            <a:r>
              <a:rPr lang="en-US" dirty="0"/>
              <a:t>              - "</a:t>
            </a:r>
            <a:r>
              <a:rPr lang="en-US" dirty="0" err="1"/>
              <a:t>sts:AssumeRole</a:t>
            </a:r>
            <a:r>
              <a:rPr lang="en-US" dirty="0"/>
              <a:t>"</a:t>
            </a:r>
          </a:p>
          <a:p>
            <a:r>
              <a:rPr lang="en-US" dirty="0"/>
              <a:t>      Path: "/"</a:t>
            </a:r>
          </a:p>
          <a:p>
            <a:r>
              <a:rPr lang="en-US" dirty="0"/>
              <a:t>      Policies:</a:t>
            </a:r>
          </a:p>
          <a:p>
            <a:r>
              <a:rPr lang="en-US" dirty="0"/>
              <a:t>        -</a:t>
            </a:r>
          </a:p>
          <a:p>
            <a:r>
              <a:rPr lang="en-US" dirty="0"/>
              <a:t>          </a:t>
            </a:r>
            <a:r>
              <a:rPr lang="en-US" dirty="0" err="1"/>
              <a:t>PolicyName</a:t>
            </a:r>
            <a:r>
              <a:rPr lang="en-US" dirty="0"/>
              <a:t>: "root"</a:t>
            </a:r>
          </a:p>
          <a:p>
            <a:r>
              <a:rPr lang="en-US" dirty="0"/>
              <a:t>          </a:t>
            </a:r>
            <a:r>
              <a:rPr lang="en-US" dirty="0" err="1"/>
              <a:t>PolicyDocument</a:t>
            </a:r>
            <a:r>
              <a:rPr lang="en-US" dirty="0"/>
              <a:t>:</a:t>
            </a:r>
          </a:p>
          <a:p>
            <a:r>
              <a:rPr lang="en-US" dirty="0"/>
              <a:t>            Version: "2012-10-17"</a:t>
            </a:r>
          </a:p>
          <a:p>
            <a:r>
              <a:rPr lang="en-US" dirty="0"/>
              <a:t>            Statement:</a:t>
            </a:r>
          </a:p>
          <a:p>
            <a:r>
              <a:rPr lang="en-US" dirty="0"/>
              <a:t>              -</a:t>
            </a:r>
          </a:p>
          <a:p>
            <a:r>
              <a:rPr lang="en-US" dirty="0"/>
              <a:t>                Effect: "Allow"</a:t>
            </a:r>
          </a:p>
          <a:p>
            <a:r>
              <a:rPr lang="en-US" dirty="0"/>
              <a:t>                Action: "*"</a:t>
            </a:r>
          </a:p>
          <a:p>
            <a:r>
              <a:rPr lang="en-US" dirty="0"/>
              <a:t>                Resource: "*"</a:t>
            </a:r>
          </a:p>
          <a:p>
            <a:r>
              <a:rPr lang="en-US" dirty="0"/>
              <a:t> </a:t>
            </a:r>
          </a:p>
          <a:p>
            <a:r>
              <a:rPr lang="en-US" dirty="0"/>
              <a:t>  </a:t>
            </a:r>
            <a:r>
              <a:rPr lang="en-US" dirty="0" err="1"/>
              <a:t>MyJob</a:t>
            </a:r>
            <a:r>
              <a:rPr lang="en-US" dirty="0"/>
              <a:t>:</a:t>
            </a:r>
          </a:p>
          <a:p>
            <a:r>
              <a:rPr lang="en-US" dirty="0"/>
              <a:t>    Type: AWS::Glue::Job</a:t>
            </a:r>
          </a:p>
          <a:p>
            <a:r>
              <a:rPr lang="en-US" dirty="0"/>
              <a:t>    Properties:</a:t>
            </a:r>
          </a:p>
          <a:p>
            <a:r>
              <a:rPr lang="en-US" dirty="0"/>
              <a:t>      Command:</a:t>
            </a:r>
          </a:p>
          <a:p>
            <a:r>
              <a:rPr lang="en-US" dirty="0"/>
              <a:t>        Name: </a:t>
            </a:r>
            <a:r>
              <a:rPr lang="en-US" dirty="0" err="1"/>
              <a:t>glueetl</a:t>
            </a:r>
            <a:endParaRPr lang="en-US" dirty="0"/>
          </a:p>
          <a:p>
            <a:r>
              <a:rPr lang="en-US" dirty="0"/>
              <a:t>        </a:t>
            </a:r>
            <a:r>
              <a:rPr lang="en-US" dirty="0" err="1"/>
              <a:t>ScriptLocation</a:t>
            </a:r>
            <a:r>
              <a:rPr lang="en-US" dirty="0"/>
              <a:t>: "s3://</a:t>
            </a:r>
            <a:r>
              <a:rPr lang="en-US" dirty="0" err="1"/>
              <a:t>aws</a:t>
            </a:r>
            <a:r>
              <a:rPr lang="en-US" dirty="0"/>
              <a:t>-glue-scripts//prod-job1"</a:t>
            </a:r>
          </a:p>
          <a:p>
            <a:r>
              <a:rPr lang="en-US" dirty="0"/>
              <a:t>      </a:t>
            </a:r>
            <a:r>
              <a:rPr lang="en-US" dirty="0" err="1"/>
              <a:t>DefaultArguments</a:t>
            </a:r>
            <a:r>
              <a:rPr lang="en-US" dirty="0"/>
              <a:t>:</a:t>
            </a:r>
          </a:p>
          <a:p>
            <a:r>
              <a:rPr lang="en-US" dirty="0"/>
              <a:t>        "--continuation-option": continuation-enabled</a:t>
            </a:r>
          </a:p>
          <a:p>
            <a:r>
              <a:rPr lang="en-US" dirty="0"/>
              <a:t>      </a:t>
            </a:r>
            <a:r>
              <a:rPr lang="en-US" dirty="0" err="1"/>
              <a:t>ExecutionProperty</a:t>
            </a:r>
            <a:r>
              <a:rPr lang="en-US" dirty="0"/>
              <a:t>:</a:t>
            </a:r>
          </a:p>
          <a:p>
            <a:r>
              <a:rPr lang="en-US" dirty="0"/>
              <a:t>        </a:t>
            </a:r>
            <a:r>
              <a:rPr lang="en-US" dirty="0" err="1"/>
              <a:t>MaxConcurrentRuns</a:t>
            </a:r>
            <a:r>
              <a:rPr lang="en-US" dirty="0"/>
              <a:t>: 2</a:t>
            </a:r>
          </a:p>
          <a:p>
            <a:r>
              <a:rPr lang="en-US" dirty="0"/>
              <a:t>      </a:t>
            </a:r>
            <a:r>
              <a:rPr lang="en-US" dirty="0" err="1"/>
              <a:t>MaxRetries</a:t>
            </a:r>
            <a:r>
              <a:rPr lang="en-US" dirty="0"/>
              <a:t>: 0</a:t>
            </a:r>
          </a:p>
          <a:p>
            <a:r>
              <a:rPr lang="en-US" dirty="0"/>
              <a:t>      Name: cf-job1</a:t>
            </a:r>
          </a:p>
          <a:p>
            <a:r>
              <a:rPr lang="en-US" dirty="0"/>
              <a:t>      Role: !Ref </a:t>
            </a:r>
            <a:r>
              <a:rPr lang="en-US" dirty="0" err="1"/>
              <a:t>MyJobRole</a:t>
            </a:r>
            <a:endParaRPr lang="en-US" dirty="0"/>
          </a:p>
        </p:txBody>
      </p:sp>
    </p:spTree>
    <p:extLst>
      <p:ext uri="{BB962C8B-B14F-4D97-AF65-F5344CB8AC3E}">
        <p14:creationId xmlns:p14="http://schemas.microsoft.com/office/powerpoint/2010/main" val="329855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1.25E-6 3.7037E-6 L 0.00208 -0.83473 " pathEditMode="relative" rAng="0" ptsTypes="AA">
                                      <p:cBhvr>
                                        <p:cTn id="6" dur="2000" fill="hold"/>
                                        <p:tgtEl>
                                          <p:spTgt spid="2"/>
                                        </p:tgtEl>
                                        <p:attrNameLst>
                                          <p:attrName>ppt_x</p:attrName>
                                          <p:attrName>ppt_y</p:attrName>
                                        </p:attrNameLst>
                                      </p:cBhvr>
                                      <p:rCtr x="104" y="-4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915A8-3BFD-42B8-BEBA-BFD7E9F648C2}"/>
              </a:ext>
            </a:extLst>
          </p:cNvPr>
          <p:cNvPicPr>
            <a:picLocks noChangeAspect="1"/>
          </p:cNvPicPr>
          <p:nvPr/>
        </p:nvPicPr>
        <p:blipFill>
          <a:blip r:embed="rId2"/>
          <a:stretch>
            <a:fillRect/>
          </a:stretch>
        </p:blipFill>
        <p:spPr>
          <a:xfrm>
            <a:off x="10363200" y="4900221"/>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88671" y="1763829"/>
            <a:ext cx="10058400" cy="4050792"/>
          </a:xfrm>
        </p:spPr>
        <p:txBody>
          <a:bodyPr>
            <a:normAutofit lnSpcReduction="10000"/>
          </a:bodyPr>
          <a:lstStyle/>
          <a:p>
            <a:r>
              <a:rPr lang="en-US" sz="2400" dirty="0"/>
              <a:t>Setup Redshift Cluster</a:t>
            </a:r>
          </a:p>
          <a:p>
            <a:r>
              <a:rPr lang="en-US" sz="2400" dirty="0"/>
              <a:t>S3 bucket for storing the file</a:t>
            </a:r>
          </a:p>
          <a:p>
            <a:r>
              <a:rPr lang="en-US" sz="2400" dirty="0"/>
              <a:t>Athena table to access data in file</a:t>
            </a:r>
          </a:p>
          <a:p>
            <a:r>
              <a:rPr lang="en-US" sz="2400" dirty="0"/>
              <a:t>Glue connection</a:t>
            </a:r>
          </a:p>
          <a:p>
            <a:r>
              <a:rPr lang="en-US" sz="2400" dirty="0"/>
              <a:t>Glue job</a:t>
            </a:r>
          </a:p>
          <a:p>
            <a:r>
              <a:rPr lang="en-US" sz="2400" dirty="0"/>
              <a:t>Redshift connection</a:t>
            </a:r>
          </a:p>
          <a:p>
            <a:r>
              <a:rPr lang="en-US" sz="2400" dirty="0"/>
              <a:t>Redshift tables</a:t>
            </a:r>
          </a:p>
          <a:p>
            <a:r>
              <a:rPr lang="en-US" sz="2400" dirty="0"/>
              <a:t>Run glue job</a:t>
            </a:r>
          </a:p>
          <a:p>
            <a:r>
              <a:rPr lang="en-US" sz="2400" dirty="0" err="1"/>
              <a:t>QuickSight</a:t>
            </a:r>
            <a:endParaRPr lang="en-US" sz="2400" dirty="0"/>
          </a:p>
          <a:p>
            <a:endParaRPr lang="en-US" dirty="0"/>
          </a:p>
        </p:txBody>
      </p:sp>
      <p:sp>
        <p:nvSpPr>
          <p:cNvPr id="6" name="TextBox 5">
            <a:extLst>
              <a:ext uri="{FF2B5EF4-FFF2-40B4-BE49-F238E27FC236}">
                <a16:creationId xmlns:a16="http://schemas.microsoft.com/office/drawing/2014/main" id="{239E3E83-F9C5-40CF-BFCC-633F4BF40E4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15335534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Content Placeholder 5">
            <a:extLst>
              <a:ext uri="{FF2B5EF4-FFF2-40B4-BE49-F238E27FC236}">
                <a16:creationId xmlns:a16="http://schemas.microsoft.com/office/drawing/2014/main" id="{1CB49B38-B3EE-4001-AFF7-A4317AE0CB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0784" y="2182279"/>
            <a:ext cx="7897476" cy="2436357"/>
          </a:xfrm>
          <a:ln>
            <a:solidFill>
              <a:schemeClr val="tx1"/>
            </a:solidFill>
          </a:ln>
        </p:spPr>
      </p:pic>
      <p:sp>
        <p:nvSpPr>
          <p:cNvPr id="17" name="Oval 16">
            <a:extLst>
              <a:ext uri="{FF2B5EF4-FFF2-40B4-BE49-F238E27FC236}">
                <a16:creationId xmlns:a16="http://schemas.microsoft.com/office/drawing/2014/main" id="{2A573762-B986-4B12-9097-72D572686848}"/>
              </a:ext>
            </a:extLst>
          </p:cNvPr>
          <p:cNvSpPr/>
          <p:nvPr/>
        </p:nvSpPr>
        <p:spPr>
          <a:xfrm>
            <a:off x="5130800" y="3465575"/>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ABE00CE-D3CF-4839-97E5-5984B87D04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9425" y="1520495"/>
            <a:ext cx="6559420" cy="5098258"/>
          </a:xfrm>
          <a:ln>
            <a:solidFill>
              <a:schemeClr val="tx1"/>
            </a:solidFill>
          </a:ln>
        </p:spPr>
      </p:pic>
      <p:sp>
        <p:nvSpPr>
          <p:cNvPr id="12" name="Oval 11">
            <a:extLst>
              <a:ext uri="{FF2B5EF4-FFF2-40B4-BE49-F238E27FC236}">
                <a16:creationId xmlns:a16="http://schemas.microsoft.com/office/drawing/2014/main" id="{5F486511-02AC-4AA3-8857-8E81288F9DCA}"/>
              </a:ext>
            </a:extLst>
          </p:cNvPr>
          <p:cNvSpPr/>
          <p:nvPr/>
        </p:nvSpPr>
        <p:spPr>
          <a:xfrm>
            <a:off x="8252373" y="6229903"/>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467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C4BB68AC-34D0-44C0-858D-12594DBB62E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438871" y="2258851"/>
            <a:ext cx="4834286" cy="3409445"/>
          </a:xfrm>
          <a:ln>
            <a:solidFill>
              <a:schemeClr val="tx1"/>
            </a:solidFill>
          </a:ln>
        </p:spPr>
      </p:pic>
      <p:sp>
        <p:nvSpPr>
          <p:cNvPr id="12" name="Oval 11">
            <a:extLst>
              <a:ext uri="{FF2B5EF4-FFF2-40B4-BE49-F238E27FC236}">
                <a16:creationId xmlns:a16="http://schemas.microsoft.com/office/drawing/2014/main" id="{8BD934A6-A801-4E72-826F-E480AD6F7870}"/>
              </a:ext>
            </a:extLst>
          </p:cNvPr>
          <p:cNvSpPr/>
          <p:nvPr/>
        </p:nvSpPr>
        <p:spPr>
          <a:xfrm>
            <a:off x="4308589" y="3721608"/>
            <a:ext cx="3645337" cy="15345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850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7392" y="2614218"/>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3553696" y="3939224"/>
            <a:ext cx="2990635" cy="118504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480022" y="3921345"/>
            <a:ext cx="2700061"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480022" y="3225917"/>
            <a:ext cx="2700061"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a:off x="4162097" y="2028019"/>
            <a:ext cx="2017986" cy="1266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461665"/>
          </a:xfrm>
          <a:prstGeom prst="rect">
            <a:avLst/>
          </a:prstGeom>
          <a:noFill/>
        </p:spPr>
        <p:txBody>
          <a:bodyPr wrap="square" rtlCol="0">
            <a:spAutoFit/>
          </a:bodyPr>
          <a:lstStyle/>
          <a:p>
            <a:r>
              <a:rPr lang="en-US" sz="2400" dirty="0">
                <a:solidFill>
                  <a:srgbClr val="FF0000"/>
                </a:solidFill>
              </a:rPr>
              <a:t>Give you data set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7" y="2625752"/>
            <a:ext cx="3044285"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480022" y="4544071"/>
            <a:ext cx="2742103"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3044285"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480022" y="4783775"/>
            <a:ext cx="2742103"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480022" y="4783775"/>
            <a:ext cx="2742103"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4112</TotalTime>
  <Words>3770</Words>
  <Application>Microsoft Office PowerPoint</Application>
  <PresentationFormat>Widescreen</PresentationFormat>
  <Paragraphs>689</Paragraphs>
  <Slides>115</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115</vt:i4>
      </vt:variant>
    </vt:vector>
  </HeadingPairs>
  <TitlesOfParts>
    <vt:vector size="126" baseType="lpstr">
      <vt:lpstr>MS Mincho</vt:lpstr>
      <vt:lpstr>Abadi</vt:lpstr>
      <vt:lpstr>Arabic Typesetting</vt:lpstr>
      <vt:lpstr>Arial</vt:lpstr>
      <vt:lpstr>Calibri</vt:lpstr>
      <vt:lpstr>Lucida Console</vt:lpstr>
      <vt:lpstr>Rockwell</vt:lpstr>
      <vt:lpstr>Rockwell Condensed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Zhang, James</cp:lastModifiedBy>
  <cp:revision>291</cp:revision>
  <dcterms:created xsi:type="dcterms:W3CDTF">2018-07-27T13:09:52Z</dcterms:created>
  <dcterms:modified xsi:type="dcterms:W3CDTF">2018-08-20T14:36:19Z</dcterms:modified>
</cp:coreProperties>
</file>